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6" r:id="rId4"/>
    <p:sldId id="262" r:id="rId5"/>
    <p:sldId id="266" r:id="rId6"/>
    <p:sldId id="259" r:id="rId7"/>
    <p:sldId id="274" r:id="rId8"/>
    <p:sldId id="275" r:id="rId9"/>
    <p:sldId id="260" r:id="rId10"/>
    <p:sldId id="276" r:id="rId11"/>
    <p:sldId id="277" r:id="rId12"/>
    <p:sldId id="278" r:id="rId13"/>
    <p:sldId id="279" r:id="rId14"/>
    <p:sldId id="280" r:id="rId15"/>
    <p:sldId id="258" r:id="rId16"/>
    <p:sldId id="281" r:id="rId17"/>
    <p:sldId id="282" r:id="rId18"/>
    <p:sldId id="283" r:id="rId19"/>
    <p:sldId id="267" r:id="rId20"/>
    <p:sldId id="284" r:id="rId21"/>
    <p:sldId id="285" r:id="rId22"/>
    <p:sldId id="263" r:id="rId23"/>
    <p:sldId id="270" r:id="rId24"/>
  </p:sldIdLst>
  <p:sldSz cx="18288000" cy="10287000"/>
  <p:notesSz cx="6858000" cy="9144000"/>
  <p:embeddedFontLst>
    <p:embeddedFont>
      <p:font typeface="Bahnschrift SemiBold Condensed" panose="020B0502040204020203" pitchFamily="34" charset="0"/>
      <p:bold r:id="rId25"/>
    </p:embeddedFont>
    <p:embeddedFont>
      <p:font typeface="Bahnschrift SemiLight" panose="020B0502040204020203" pitchFamily="34" charset="0"/>
      <p:regular r:id="rId26"/>
    </p:embeddedFont>
    <p:embeddedFont>
      <p:font typeface="Calibri" panose="020F0502020204030204" pitchFamily="34" charset="0"/>
      <p:regular r:id="rId27"/>
      <p:bold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B7B"/>
    <a:srgbClr val="A1E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622" autoAdjust="0"/>
  </p:normalViewPr>
  <p:slideViewPr>
    <p:cSldViewPr>
      <p:cViewPr>
        <p:scale>
          <a:sx n="53" d="100"/>
          <a:sy n="53" d="100"/>
        </p:scale>
        <p:origin x="106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47800" y="2857500"/>
            <a:ext cx="14709455" cy="5440251"/>
            <a:chOff x="-3942264" y="1131555"/>
            <a:chExt cx="19612607" cy="7253667"/>
          </a:xfrm>
        </p:grpSpPr>
        <p:sp>
          <p:nvSpPr>
            <p:cNvPr id="3" name="TextBox 3"/>
            <p:cNvSpPr txBox="1"/>
            <p:nvPr/>
          </p:nvSpPr>
          <p:spPr>
            <a:xfrm>
              <a:off x="-81464" y="1131555"/>
              <a:ext cx="11484607" cy="5310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6600" b="1" i="0" u="none" strike="noStrike" baseline="0" dirty="0">
                  <a:solidFill>
                    <a:schemeClr val="bg1"/>
                  </a:solidFill>
                  <a:latin typeface="Bahnschrift SemiBold Condensed" panose="020B0502040204020203" pitchFamily="34" charset="0"/>
                  <a:cs typeface="Levenim MT" panose="020B0604020202020204" pitchFamily="2" charset="-79"/>
                </a:rPr>
                <a:t>Big data analytics for </a:t>
              </a:r>
              <a:r>
                <a:rPr lang="en-US" sz="6600" b="1" i="0" u="none" strike="noStrike" baseline="0" dirty="0">
                  <a:latin typeface="Bahnschrift SemiBold Condensed" panose="020B0502040204020203" pitchFamily="34" charset="0"/>
                  <a:cs typeface="Levenim MT" panose="020B0604020202020204" pitchFamily="2" charset="-79"/>
                </a:rPr>
                <a:t>MOOC</a:t>
              </a:r>
              <a:r>
                <a:rPr lang="en-US" sz="6600" b="1" i="0" u="none" strike="noStrike" baseline="0" dirty="0">
                  <a:solidFill>
                    <a:schemeClr val="bg1"/>
                  </a:solidFill>
                  <a:latin typeface="Bahnschrift SemiBold Condensed" panose="020B0502040204020203" pitchFamily="34" charset="0"/>
                  <a:cs typeface="Levenim MT" panose="020B0604020202020204" pitchFamily="2" charset="-79"/>
                </a:rPr>
                <a:t> video watching behavior based on Spark</a:t>
              </a:r>
              <a:endParaRPr lang="en-US" sz="59500" b="1" dirty="0">
                <a:solidFill>
                  <a:schemeClr val="bg1"/>
                </a:solidFill>
                <a:latin typeface="Bahnschrift SemiBold Condensed" panose="020B0502040204020203" pitchFamily="34" charset="0"/>
                <a:cs typeface="Levenim MT" panose="020B0604020202020204" pitchFamily="2" charset="-79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942264" y="7227554"/>
              <a:ext cx="19612607" cy="1157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spc="50" dirty="0">
                  <a:solidFill>
                    <a:srgbClr val="FFFFFF"/>
                  </a:solidFill>
                  <a:latin typeface="Open Sans"/>
                </a:rPr>
                <a:t>Presented By: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spc="50" dirty="0">
                  <a:solidFill>
                    <a:srgbClr val="FFFFFF"/>
                  </a:solidFill>
                  <a:latin typeface="Open Sans"/>
                </a:rPr>
                <a:t>Basmah </a:t>
              </a:r>
              <a:r>
                <a:rPr lang="en-US" sz="2500" spc="50" dirty="0" err="1">
                  <a:solidFill>
                    <a:srgbClr val="FFFFFF"/>
                  </a:solidFill>
                  <a:latin typeface="Open Sans"/>
                </a:rPr>
                <a:t>AlQahtani</a:t>
              </a:r>
              <a:endParaRPr lang="en-US" sz="2500" spc="50" dirty="0">
                <a:solidFill>
                  <a:srgbClr val="FFFFFF"/>
                </a:solidFill>
                <a:latin typeface="Open Sans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49046" y="1113019"/>
            <a:ext cx="5965111" cy="8060961"/>
          </a:xfrm>
          <a:prstGeom prst="rect">
            <a:avLst/>
          </a:prstGeom>
        </p:spPr>
      </p:pic>
      <p:pic>
        <p:nvPicPr>
          <p:cNvPr id="7" name="صورة 6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0EB63870-9F3A-4427-B9A2-591AABE1B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10640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13639799" y="2351713"/>
            <a:ext cx="5029201" cy="3473456"/>
            <a:chOff x="-402510" y="0"/>
            <a:chExt cx="8855177" cy="4039141"/>
          </a:xfrm>
        </p:grpSpPr>
        <p:sp>
          <p:nvSpPr>
            <p:cNvPr id="4" name="TextBox 4"/>
            <p:cNvSpPr txBox="1"/>
            <p:nvPr/>
          </p:nvSpPr>
          <p:spPr>
            <a:xfrm>
              <a:off x="134167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3401928"/>
              <a:ext cx="8318500" cy="637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>
                <a:lnSpc>
                  <a:spcPts val="35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Methods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9681" y="2171700"/>
            <a:ext cx="11465719" cy="320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4800" dirty="0">
              <a:solidFill>
                <a:srgbClr val="2A2A2A"/>
              </a:solidFill>
              <a:latin typeface="Bahnschrift SemiLight" panose="020B0502040204020203" pitchFamily="34" charset="0"/>
            </a:endParaRPr>
          </a:p>
          <a:p>
            <a:pPr algn="just"/>
            <a:endParaRPr lang="en-US" sz="4800" dirty="0">
              <a:solidFill>
                <a:srgbClr val="2A2A2A"/>
              </a:solidFill>
              <a:latin typeface="Bahnschrift SemiLigh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Bahnschrift SemiLight" panose="020B0502040204020203" pitchFamily="34" charset="0"/>
              </a:rPr>
              <a:t>association rule analysis only selects students’ video watching data of the course named computer graphics set up in 2016 as a case study.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Bahnschrift SemiLight" panose="020B0502040204020203" pitchFamily="34" charset="0"/>
              </a:rPr>
              <a:t>page action includes hide transcript, load video, play video, pause the video, speed change, sequence video, seek video and page close,</a:t>
            </a:r>
            <a:endParaRPr lang="en-US" sz="4800" dirty="0">
              <a:solidFill>
                <a:srgbClr val="2A2A2A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3ABF3A9-C403-48E0-8CB8-74A3A9795ACD}"/>
              </a:ext>
            </a:extLst>
          </p:cNvPr>
          <p:cNvSpPr txBox="1"/>
          <p:nvPr/>
        </p:nvSpPr>
        <p:spPr>
          <a:xfrm>
            <a:off x="1150824" y="1392931"/>
            <a:ext cx="1073943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Data collection …</a:t>
            </a: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A20BEC15-4372-46E1-9226-484BD378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95" y="6151345"/>
            <a:ext cx="11296650" cy="2419350"/>
          </a:xfrm>
          <a:prstGeom prst="rect">
            <a:avLst/>
          </a:prstGeom>
        </p:spPr>
      </p:pic>
      <p:pic>
        <p:nvPicPr>
          <p:cNvPr id="12" name="صورة 1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567BAC3B-96C1-4CCE-97CE-ABD0BAE2AC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9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10640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13639799" y="2351713"/>
            <a:ext cx="5029201" cy="3473456"/>
            <a:chOff x="-402510" y="0"/>
            <a:chExt cx="8855177" cy="4039141"/>
          </a:xfrm>
        </p:grpSpPr>
        <p:sp>
          <p:nvSpPr>
            <p:cNvPr id="4" name="TextBox 4"/>
            <p:cNvSpPr txBox="1"/>
            <p:nvPr/>
          </p:nvSpPr>
          <p:spPr>
            <a:xfrm>
              <a:off x="134167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3401928"/>
              <a:ext cx="8318500" cy="637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>
                <a:lnSpc>
                  <a:spcPts val="35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Methods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9681" y="2171700"/>
            <a:ext cx="1146571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4800" dirty="0">
              <a:solidFill>
                <a:srgbClr val="2A2A2A"/>
              </a:solidFill>
              <a:latin typeface="Bahnschrift SemiLight" panose="020B0502040204020203" pitchFamily="34" charset="0"/>
            </a:endParaRPr>
          </a:p>
          <a:p>
            <a:pPr marL="514350" indent="-514350" algn="just">
              <a:buAutoNum type="arabicPeriod"/>
            </a:pPr>
            <a:r>
              <a:rPr lang="en-US" sz="2800" dirty="0">
                <a:solidFill>
                  <a:srgbClr val="729B7B"/>
                </a:solidFill>
                <a:latin typeface="Bahnschrift SemiLight" panose="020B0502040204020203" pitchFamily="34" charset="0"/>
              </a:rPr>
              <a:t>Computational tool _ Spark </a:t>
            </a:r>
            <a:endParaRPr lang="en-US" sz="4800" dirty="0">
              <a:solidFill>
                <a:srgbClr val="729B7B"/>
              </a:solidFill>
              <a:latin typeface="Bahnschrift SemiLight" panose="020B0502040204020203" pitchFamily="34" charset="0"/>
            </a:endParaRPr>
          </a:p>
          <a:p>
            <a:pPr algn="l"/>
            <a:r>
              <a:rPr lang="en-US" sz="2400" b="0" i="0" u="none" strike="noStrike" baseline="0" dirty="0">
                <a:latin typeface="Bahnschrift SemiLight" panose="020B0502040204020203" pitchFamily="34" charset="0"/>
              </a:rPr>
              <a:t>		The architectural foundation of Spark</a:t>
            </a:r>
            <a:endParaRPr lang="en-US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3ABF3A9-C403-48E0-8CB8-74A3A9795ACD}"/>
              </a:ext>
            </a:extLst>
          </p:cNvPr>
          <p:cNvSpPr txBox="1"/>
          <p:nvPr/>
        </p:nvSpPr>
        <p:spPr>
          <a:xfrm>
            <a:off x="1150824" y="1392931"/>
            <a:ext cx="1073943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Data Preprocessing …</a:t>
            </a: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7F0F0F3A-B289-4DDC-9D47-225E1C03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90" y="4152900"/>
            <a:ext cx="10325100" cy="5410200"/>
          </a:xfrm>
          <a:prstGeom prst="rect">
            <a:avLst/>
          </a:prstGeom>
        </p:spPr>
      </p:pic>
      <p:pic>
        <p:nvPicPr>
          <p:cNvPr id="12" name="صورة 1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32760B0B-2BC9-40A6-A77D-17635AF4F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6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10640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13639799" y="2351713"/>
            <a:ext cx="5029201" cy="3473456"/>
            <a:chOff x="-402510" y="0"/>
            <a:chExt cx="8855177" cy="4039141"/>
          </a:xfrm>
        </p:grpSpPr>
        <p:sp>
          <p:nvSpPr>
            <p:cNvPr id="4" name="TextBox 4"/>
            <p:cNvSpPr txBox="1"/>
            <p:nvPr/>
          </p:nvSpPr>
          <p:spPr>
            <a:xfrm>
              <a:off x="134167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3401928"/>
              <a:ext cx="8318500" cy="637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>
                <a:lnSpc>
                  <a:spcPts val="35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Methods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9681" y="2171700"/>
            <a:ext cx="11465719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4800" dirty="0">
              <a:solidFill>
                <a:srgbClr val="2A2A2A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sz="2800" dirty="0">
                <a:solidFill>
                  <a:srgbClr val="729B7B"/>
                </a:solidFill>
                <a:latin typeface="Bahnschrift SemiLight" panose="020B0502040204020203" pitchFamily="34" charset="0"/>
              </a:rPr>
              <a:t>2. Standardize data</a:t>
            </a:r>
            <a:endParaRPr lang="en-US" sz="4800" dirty="0">
              <a:solidFill>
                <a:srgbClr val="729B7B"/>
              </a:solidFill>
              <a:latin typeface="Bahnschrift SemiLight" panose="020B0502040204020203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AdvPTimes"/>
              </a:rPr>
              <a:t>		</a:t>
            </a:r>
            <a:endParaRPr lang="en-US" sz="2800" dirty="0">
              <a:solidFill>
                <a:srgbClr val="729B7B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3ABF3A9-C403-48E0-8CB8-74A3A9795ACD}"/>
              </a:ext>
            </a:extLst>
          </p:cNvPr>
          <p:cNvSpPr txBox="1"/>
          <p:nvPr/>
        </p:nvSpPr>
        <p:spPr>
          <a:xfrm>
            <a:off x="1150824" y="1392931"/>
            <a:ext cx="1073943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Data Preprocessing …</a:t>
            </a: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E13B3DBF-6AED-454D-85F0-2B6EBFDB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894975"/>
            <a:ext cx="5467350" cy="6848475"/>
          </a:xfrm>
          <a:prstGeom prst="rect">
            <a:avLst/>
          </a:prstGeom>
        </p:spPr>
      </p:pic>
      <p:pic>
        <p:nvPicPr>
          <p:cNvPr id="12" name="صورة 1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A2B3A56-D7E7-4299-AF70-720A3179F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96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10640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13639799" y="2351713"/>
            <a:ext cx="5029201" cy="3473456"/>
            <a:chOff x="-402510" y="0"/>
            <a:chExt cx="8855177" cy="4039141"/>
          </a:xfrm>
        </p:grpSpPr>
        <p:sp>
          <p:nvSpPr>
            <p:cNvPr id="4" name="TextBox 4"/>
            <p:cNvSpPr txBox="1"/>
            <p:nvPr/>
          </p:nvSpPr>
          <p:spPr>
            <a:xfrm>
              <a:off x="134167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3401928"/>
              <a:ext cx="8318500" cy="637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>
                <a:lnSpc>
                  <a:spcPts val="35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Methods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9681" y="2171700"/>
            <a:ext cx="11465719" cy="2185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4800" dirty="0">
              <a:solidFill>
                <a:srgbClr val="2A2A2A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sz="2800" dirty="0">
                <a:solidFill>
                  <a:srgbClr val="729B7B"/>
                </a:solidFill>
                <a:latin typeface="Bahnschrift SemiLight" panose="020B0502040204020203" pitchFamily="34" charset="0"/>
              </a:rPr>
              <a:t>3. Features selection </a:t>
            </a:r>
          </a:p>
          <a:p>
            <a:pPr algn="l"/>
            <a:r>
              <a:rPr lang="en-US" sz="1800" b="0" i="0" u="none" strike="noStrike" baseline="0" dirty="0">
                <a:latin typeface="AdvPTimes"/>
              </a:rPr>
              <a:t>	</a:t>
            </a:r>
            <a:r>
              <a:rPr lang="en-US" sz="2400" i="0" u="none" strike="noStrike" baseline="0" dirty="0">
                <a:latin typeface="Bahnschrift SemiLight" panose="020B0502040204020203" pitchFamily="34" charset="0"/>
              </a:rPr>
              <a:t>Focus on the video watching behaviors of play, pause, seek, speed change, sequences video.</a:t>
            </a:r>
            <a:endParaRPr lang="en-US" sz="6000" dirty="0">
              <a:latin typeface="Bahnschrift SemiLight" panose="020B0502040204020203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AdvPTimes"/>
              </a:rPr>
              <a:t>		</a:t>
            </a:r>
            <a:endParaRPr lang="en-US" sz="2800" dirty="0">
              <a:solidFill>
                <a:srgbClr val="729B7B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3ABF3A9-C403-48E0-8CB8-74A3A9795ACD}"/>
              </a:ext>
            </a:extLst>
          </p:cNvPr>
          <p:cNvSpPr txBox="1"/>
          <p:nvPr/>
        </p:nvSpPr>
        <p:spPr>
          <a:xfrm>
            <a:off x="1150824" y="1392931"/>
            <a:ext cx="1073943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Data Preprocessing …</a:t>
            </a: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65C35C84-4C03-4AEE-B184-296E5D24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183" y="4855469"/>
            <a:ext cx="8766717" cy="4038600"/>
          </a:xfrm>
          <a:prstGeom prst="rect">
            <a:avLst/>
          </a:prstGeom>
        </p:spPr>
      </p:pic>
      <p:pic>
        <p:nvPicPr>
          <p:cNvPr id="12" name="صورة 1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2C8F0617-6C3E-47B3-8E2D-D965F5F0A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10640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13639799" y="2351713"/>
            <a:ext cx="5029201" cy="3473456"/>
            <a:chOff x="-402510" y="0"/>
            <a:chExt cx="8855177" cy="4039141"/>
          </a:xfrm>
        </p:grpSpPr>
        <p:sp>
          <p:nvSpPr>
            <p:cNvPr id="4" name="TextBox 4"/>
            <p:cNvSpPr txBox="1"/>
            <p:nvPr/>
          </p:nvSpPr>
          <p:spPr>
            <a:xfrm>
              <a:off x="134167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3401928"/>
              <a:ext cx="8318500" cy="637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>
                <a:lnSpc>
                  <a:spcPts val="35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Methods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9681" y="2171700"/>
            <a:ext cx="11465719" cy="3293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4800" dirty="0">
              <a:solidFill>
                <a:srgbClr val="2A2A2A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sz="2800" dirty="0">
                <a:solidFill>
                  <a:srgbClr val="729B7B"/>
                </a:solidFill>
                <a:latin typeface="Bahnschrift SemiLight" panose="020B0502040204020203" pitchFamily="34" charset="0"/>
              </a:rPr>
              <a:t>4. </a:t>
            </a:r>
            <a:r>
              <a:rPr lang="en-US" sz="2800" b="0" i="0" u="none" strike="noStrike" baseline="0" dirty="0">
                <a:solidFill>
                  <a:srgbClr val="729B7B"/>
                </a:solidFill>
                <a:latin typeface="Bahnschrift SemiLight" panose="020B0502040204020203" pitchFamily="34" charset="0"/>
              </a:rPr>
              <a:t>Error analysis and processing</a:t>
            </a:r>
          </a:p>
          <a:p>
            <a:pPr algn="just"/>
            <a:endParaRPr lang="en-US" sz="1800" b="0" i="0" u="none" strike="noStrike" baseline="0" dirty="0">
              <a:latin typeface="Bahnschrift SemiLigh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Bahnschrift SemiLight" panose="020B0502040204020203" pitchFamily="34" charset="0"/>
              </a:rPr>
              <a:t>The log model will record information when the students click the speed change button, although the speed the students choose is the same as before.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Bahnschrift SemiLight" panose="020B0502040204020203" pitchFamily="34" charset="0"/>
              </a:rPr>
              <a:t>For the continuous seek video, the changes in every second are recorded and obtained by the log model. Therefore, we only take the first old-time and the last new time to analyze this preprocessing of continuous behavior.	</a:t>
            </a:r>
            <a:endParaRPr lang="en-US" sz="2400" dirty="0">
              <a:solidFill>
                <a:srgbClr val="729B7B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3ABF3A9-C403-48E0-8CB8-74A3A9795ACD}"/>
              </a:ext>
            </a:extLst>
          </p:cNvPr>
          <p:cNvSpPr txBox="1"/>
          <p:nvPr/>
        </p:nvSpPr>
        <p:spPr>
          <a:xfrm>
            <a:off x="1150824" y="1392931"/>
            <a:ext cx="1073943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Data Preprocessing …</a:t>
            </a:r>
          </a:p>
        </p:txBody>
      </p:sp>
      <p:pic>
        <p:nvPicPr>
          <p:cNvPr id="12" name="صورة 1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A51B0615-0D12-40AB-82C2-97043452A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5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4475" y="2095808"/>
            <a:ext cx="11925311" cy="4631571"/>
            <a:chOff x="0" y="0"/>
            <a:chExt cx="15900416" cy="617542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317770" cy="79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8000" b="0" i="0" u="none" strike="noStrike" baseline="0" dirty="0">
                  <a:latin typeface="Bahnschrift SemiBold Condensed" panose="020B0502040204020203" pitchFamily="34" charset="0"/>
                </a:rPr>
                <a:t>Data analysis algorithms</a:t>
              </a:r>
              <a:endParaRPr lang="en-US" sz="9600" u="none" dirty="0">
                <a:solidFill>
                  <a:srgbClr val="2A2A2A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62115" y="1421989"/>
              <a:ext cx="14338301" cy="47534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US" sz="36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>
                <a:lnSpc>
                  <a:spcPts val="3079"/>
                </a:lnSpc>
              </a:pPr>
              <a:endParaRPr lang="en-US" sz="36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3600" b="0" i="0" u="none" strike="noStrike" baseline="0" dirty="0">
                  <a:latin typeface="Bahnschrift SemiLight" panose="020B0502040204020203" pitchFamily="34" charset="0"/>
                </a:rPr>
                <a:t>The time distribution characteristics of students’ video watching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3600" b="0" i="0" u="none" strike="noStrike" baseline="0" dirty="0">
                  <a:latin typeface="Bahnschrift SemiLight" panose="020B0502040204020203" pitchFamily="34" charset="0"/>
                </a:rPr>
                <a:t>Video length distribution characteristics of students’ video watching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sz="3600" b="0" i="0" u="none" strike="noStrike" baseline="0" dirty="0">
                  <a:latin typeface="Bahnschrift SemiLight" panose="020B0502040204020203" pitchFamily="34" charset="0"/>
                </a:rPr>
                <a:t>Entropy weight method</a:t>
              </a:r>
              <a:endParaRPr lang="en-US" sz="3600" b="0" i="0" u="none" strike="noStrike" baseline="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13450" y="1644074"/>
            <a:ext cx="5325085" cy="6998853"/>
            <a:chOff x="0" y="0"/>
            <a:chExt cx="7100114" cy="93318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161799"/>
              <a:ext cx="6929012" cy="417000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435115" y="0"/>
              <a:ext cx="4664998" cy="6212468"/>
            </a:xfrm>
            <a:prstGeom prst="rect">
              <a:avLst/>
            </a:prstGeom>
          </p:spPr>
        </p:pic>
      </p:grpSp>
      <p:pic>
        <p:nvPicPr>
          <p:cNvPr id="9" name="صورة 8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C44E3B8-8D4A-4DFB-A2D4-88129BD565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381000" y="2351713"/>
            <a:ext cx="5029201" cy="4034807"/>
            <a:chOff x="-402510" y="0"/>
            <a:chExt cx="8855177" cy="4691911"/>
          </a:xfrm>
        </p:grpSpPr>
        <p:sp>
          <p:nvSpPr>
            <p:cNvPr id="4" name="TextBox 4"/>
            <p:cNvSpPr txBox="1"/>
            <p:nvPr/>
          </p:nvSpPr>
          <p:spPr>
            <a:xfrm>
              <a:off x="134167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1828697"/>
              <a:ext cx="8318500" cy="286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spcBef>
                  <a:spcPct val="0"/>
                </a:spcBef>
              </a:pPr>
              <a:r>
                <a:rPr lang="en-US" sz="8000" b="0" i="0" u="none" strike="noStrike" baseline="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Data analysis algorithms</a:t>
              </a:r>
              <a:endParaRPr lang="en-US" sz="9600" u="none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F3ABF3A9-C403-48E0-8CB8-74A3A9795ACD}"/>
              </a:ext>
            </a:extLst>
          </p:cNvPr>
          <p:cNvSpPr txBox="1"/>
          <p:nvPr/>
        </p:nvSpPr>
        <p:spPr>
          <a:xfrm>
            <a:off x="5838371" y="1120607"/>
            <a:ext cx="1229722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5400" b="0" i="0" u="none" strike="noStrike" baseline="0" dirty="0">
                <a:latin typeface="Bahnschrift SemiBold Condensed" panose="020B0502040204020203" pitchFamily="34" charset="0"/>
              </a:rPr>
              <a:t>The time distribution characteristics of students’ video watching</a:t>
            </a: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E5863220-3564-4A5B-B182-50C204A6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238500"/>
            <a:ext cx="9563100" cy="5457825"/>
          </a:xfrm>
          <a:prstGeom prst="rect">
            <a:avLst/>
          </a:prstGeom>
        </p:spPr>
      </p:pic>
      <p:pic>
        <p:nvPicPr>
          <p:cNvPr id="11" name="صورة 10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8504FA59-F4F1-439D-8614-6CD883D0D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6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381000" y="2351713"/>
            <a:ext cx="5029201" cy="4034807"/>
            <a:chOff x="-402510" y="0"/>
            <a:chExt cx="8855177" cy="4691911"/>
          </a:xfrm>
        </p:grpSpPr>
        <p:sp>
          <p:nvSpPr>
            <p:cNvPr id="4" name="TextBox 4"/>
            <p:cNvSpPr txBox="1"/>
            <p:nvPr/>
          </p:nvSpPr>
          <p:spPr>
            <a:xfrm>
              <a:off x="134167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1828697"/>
              <a:ext cx="8318500" cy="286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spcBef>
                  <a:spcPct val="0"/>
                </a:spcBef>
              </a:pPr>
              <a:r>
                <a:rPr lang="en-US" sz="8000" b="0" i="0" u="none" strike="noStrike" baseline="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Data analysis algorithms</a:t>
              </a:r>
              <a:endParaRPr lang="en-US" sz="9600" u="none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F3ABF3A9-C403-48E0-8CB8-74A3A9795ACD}"/>
              </a:ext>
            </a:extLst>
          </p:cNvPr>
          <p:cNvSpPr txBox="1"/>
          <p:nvPr/>
        </p:nvSpPr>
        <p:spPr>
          <a:xfrm>
            <a:off x="5838371" y="1120607"/>
            <a:ext cx="1229722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5400" b="0" i="0" u="none" strike="noStrike" baseline="0" dirty="0">
                <a:latin typeface="Bahnschrift SemiBold Condensed" panose="020B0502040204020203" pitchFamily="34" charset="0"/>
              </a:rPr>
              <a:t>The </a:t>
            </a:r>
            <a:r>
              <a:rPr lang="en-US" sz="5400" dirty="0">
                <a:latin typeface="Bahnschrift SemiBold Condensed" panose="020B0502040204020203" pitchFamily="34" charset="0"/>
              </a:rPr>
              <a:t>v</a:t>
            </a:r>
            <a:r>
              <a:rPr lang="en-US" sz="5400" b="0" i="0" u="none" strike="noStrike" baseline="0" dirty="0">
                <a:latin typeface="Bahnschrift SemiBold Condensed" panose="020B0502040204020203" pitchFamily="34" charset="0"/>
              </a:rPr>
              <a:t>ideo length distribution characteristics of students’ video watching</a:t>
            </a: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50B13EC5-167B-4FB7-BF87-540BF7E2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184693"/>
            <a:ext cx="10039350" cy="5981700"/>
          </a:xfrm>
          <a:prstGeom prst="rect">
            <a:avLst/>
          </a:prstGeom>
        </p:spPr>
      </p:pic>
      <p:pic>
        <p:nvPicPr>
          <p:cNvPr id="11" name="صورة 10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13BC9C3E-6F5C-4262-B2B4-92D8CEBE3A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3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381000" y="2351713"/>
            <a:ext cx="5029201" cy="4034807"/>
            <a:chOff x="-402510" y="0"/>
            <a:chExt cx="8855177" cy="4691911"/>
          </a:xfrm>
        </p:grpSpPr>
        <p:sp>
          <p:nvSpPr>
            <p:cNvPr id="4" name="TextBox 4"/>
            <p:cNvSpPr txBox="1"/>
            <p:nvPr/>
          </p:nvSpPr>
          <p:spPr>
            <a:xfrm>
              <a:off x="134167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1828697"/>
              <a:ext cx="8318500" cy="2863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spcBef>
                  <a:spcPct val="0"/>
                </a:spcBef>
              </a:pPr>
              <a:r>
                <a:rPr lang="en-US" sz="8000" b="0" i="0" u="none" strike="noStrike" baseline="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Data analysis algorithms</a:t>
              </a:r>
              <a:endParaRPr lang="en-US" sz="9600" u="none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F3ABF3A9-C403-48E0-8CB8-74A3A9795ACD}"/>
              </a:ext>
            </a:extLst>
          </p:cNvPr>
          <p:cNvSpPr txBox="1"/>
          <p:nvPr/>
        </p:nvSpPr>
        <p:spPr>
          <a:xfrm>
            <a:off x="5838371" y="1120607"/>
            <a:ext cx="122972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5400" b="0" i="0" u="none" strike="noStrike" baseline="0" dirty="0">
                <a:latin typeface="Bahnschrift SemiBold Condensed" panose="020B0502040204020203" pitchFamily="34" charset="0"/>
              </a:rPr>
              <a:t>Entropy weight method</a:t>
            </a: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1D247552-D8D2-41F3-B4CA-4D61C5D6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771" y="2324499"/>
            <a:ext cx="3305175" cy="7753350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9416C9E9-9228-4ACF-81B4-05D7F1F9C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916" y="4914900"/>
            <a:ext cx="3276600" cy="885825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6EB34A4B-381E-4C3A-85E7-1F5C59D15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5641" y="6160470"/>
            <a:ext cx="3105150" cy="895350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7CC19503-A487-4772-B356-1CB27BE21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0" y="3771900"/>
            <a:ext cx="4495800" cy="523875"/>
          </a:xfrm>
          <a:prstGeom prst="rect">
            <a:avLst/>
          </a:prstGeom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5F894F59-7343-42FD-9E9A-B6061A2D7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2012" y="7658100"/>
            <a:ext cx="3676650" cy="923925"/>
          </a:xfrm>
          <a:prstGeom prst="rect">
            <a:avLst/>
          </a:prstGeom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8516AD82-9DF4-4214-98ED-FBF34F9C4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8300" y="8913195"/>
            <a:ext cx="1714500" cy="895350"/>
          </a:xfrm>
          <a:prstGeom prst="rect">
            <a:avLst/>
          </a:prstGeom>
        </p:spPr>
      </p:pic>
      <p:pic>
        <p:nvPicPr>
          <p:cNvPr id="21" name="صورة 20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593BB02-156B-4EC1-8F84-846C4D9D6B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41566" y="2095500"/>
            <a:ext cx="7034868" cy="448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96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04</a:t>
            </a:r>
          </a:p>
          <a:p>
            <a:pPr>
              <a:lnSpc>
                <a:spcPts val="12000"/>
              </a:lnSpc>
            </a:pPr>
            <a:r>
              <a:rPr lang="en-US" sz="96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Results &amp; Discussion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4027" r="24027"/>
          <a:stretch>
            <a:fillRect/>
          </a:stretch>
        </p:blipFill>
        <p:spPr>
          <a:xfrm>
            <a:off x="0" y="0"/>
            <a:ext cx="800535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33550" y="1727086"/>
            <a:ext cx="659037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We will discuss </a:t>
            </a:r>
            <a:endParaRPr lang="en-US" sz="9000" dirty="0">
              <a:solidFill>
                <a:srgbClr val="399D4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33550" y="4797871"/>
            <a:ext cx="5997460" cy="376204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381327" y="1955894"/>
            <a:ext cx="6077873" cy="6325462"/>
            <a:chOff x="0" y="-57150"/>
            <a:chExt cx="8103830" cy="8433950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81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Paper Information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032062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520140"/>
              <a:ext cx="8103830" cy="54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Introduction</a:t>
              </a:r>
              <a:endParaRPr lang="en-US" sz="25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609352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3097430"/>
              <a:ext cx="81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Methods</a:t>
              </a:r>
              <a:endParaRPr lang="en-US" sz="25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86642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4674720"/>
              <a:ext cx="8103830" cy="54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Data analysis algorithms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5763931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6252009"/>
              <a:ext cx="8103830" cy="54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b="0" i="0" u="none" strike="noStrike" baseline="0" dirty="0">
                  <a:latin typeface="Bahnschrift SemiLight" panose="020B0502040204020203" pitchFamily="34" charset="0"/>
                </a:rPr>
                <a:t>Results and discussion</a:t>
              </a:r>
              <a:endParaRPr lang="en-US" sz="36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7341221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7829300"/>
              <a:ext cx="8103830" cy="54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800" b="0" i="0" u="none" strike="noStrike" baseline="0" dirty="0">
                  <a:latin typeface="Bahnschrift SemiLight" panose="020B0502040204020203" pitchFamily="34" charset="0"/>
                </a:rPr>
                <a:t>Conclusions and future work</a:t>
              </a:r>
              <a:endParaRPr lang="en-US" sz="36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</p:txBody>
        </p:sp>
      </p:grpSp>
      <p:pic>
        <p:nvPicPr>
          <p:cNvPr id="20" name="صورة 19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C2C4E6D8-789A-4381-9571-D23BF21D12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4740" y="6057900"/>
            <a:ext cx="5997460" cy="3762043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62A7ED51-5F2E-4C19-B936-26FDC2F4A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837" y="114300"/>
            <a:ext cx="9605963" cy="10082855"/>
          </a:xfrm>
          <a:prstGeom prst="rect">
            <a:avLst/>
          </a:prstGeom>
        </p:spPr>
      </p:pic>
      <p:sp>
        <p:nvSpPr>
          <p:cNvPr id="19" name="مربع نص 18">
            <a:extLst>
              <a:ext uri="{FF2B5EF4-FFF2-40B4-BE49-F238E27FC236}">
                <a16:creationId xmlns:a16="http://schemas.microsoft.com/office/drawing/2014/main" id="{4300F1AE-ECB9-4737-83C8-8AB76CDC36B1}"/>
              </a:ext>
            </a:extLst>
          </p:cNvPr>
          <p:cNvSpPr txBox="1"/>
          <p:nvPr/>
        </p:nvSpPr>
        <p:spPr>
          <a:xfrm>
            <a:off x="381000" y="166045"/>
            <a:ext cx="9144000" cy="143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0"/>
              </a:lnSpc>
            </a:pPr>
            <a:r>
              <a:rPr lang="en-US" sz="6000">
                <a:solidFill>
                  <a:srgbClr val="2A2A2A"/>
                </a:solidFill>
                <a:latin typeface="Bahnschrift SemiBold Condensed" panose="020B0502040204020203" pitchFamily="34" charset="0"/>
              </a:rPr>
              <a:t>Results &amp; Discussion </a:t>
            </a:r>
            <a:endParaRPr lang="en-US" sz="6000" dirty="0">
              <a:solidFill>
                <a:srgbClr val="2A2A2A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صورة 20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3C1B52A0-196E-4EEE-B7A6-78A34B7D0B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5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مربع نص 18">
            <a:extLst>
              <a:ext uri="{FF2B5EF4-FFF2-40B4-BE49-F238E27FC236}">
                <a16:creationId xmlns:a16="http://schemas.microsoft.com/office/drawing/2014/main" id="{4300F1AE-ECB9-4737-83C8-8AB76CDC36B1}"/>
              </a:ext>
            </a:extLst>
          </p:cNvPr>
          <p:cNvSpPr txBox="1"/>
          <p:nvPr/>
        </p:nvSpPr>
        <p:spPr>
          <a:xfrm>
            <a:off x="381000" y="166045"/>
            <a:ext cx="9144000" cy="143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0"/>
              </a:lnSpc>
            </a:pPr>
            <a:r>
              <a:rPr lang="en-US" sz="60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Results &amp; Discussion 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2797E8EB-FC05-4CCD-97C5-4AEB3BAD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714500"/>
            <a:ext cx="13020675" cy="47720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4740" y="6057900"/>
            <a:ext cx="5997460" cy="3762043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28ACF24D-2B19-4F6E-A540-F9F896D0D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4" y="6647817"/>
            <a:ext cx="11496675" cy="3010834"/>
          </a:xfrm>
          <a:prstGeom prst="rect">
            <a:avLst/>
          </a:prstGeom>
        </p:spPr>
      </p:pic>
      <p:pic>
        <p:nvPicPr>
          <p:cNvPr id="10" name="صورة 9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8F12C344-8E41-42EB-AD4A-D9DE0FCE6D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2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2036" y="2400300"/>
            <a:ext cx="8161564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05</a:t>
            </a:r>
          </a:p>
          <a:p>
            <a:pPr>
              <a:lnSpc>
                <a:spcPts val="12000"/>
              </a:lnSpc>
            </a:pPr>
            <a:r>
              <a:rPr lang="en-US" sz="100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Conclusion and future work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7166" b="7166"/>
          <a:stretch>
            <a:fillRect/>
          </a:stretch>
        </p:blipFill>
        <p:spPr>
          <a:xfrm>
            <a:off x="10282646" y="0"/>
            <a:ext cx="800535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52600" y="2157304"/>
            <a:ext cx="6662911" cy="59723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6078" y="2284321"/>
            <a:ext cx="608647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115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Do you have any </a:t>
            </a:r>
            <a:r>
              <a:rPr lang="en-US" sz="11500" dirty="0">
                <a:solidFill>
                  <a:srgbClr val="399D4E"/>
                </a:solidFill>
                <a:latin typeface="Bahnschrift SemiBold Condensed" panose="020B0502040204020203" pitchFamily="34" charset="0"/>
              </a:rPr>
              <a:t>questions</a:t>
            </a:r>
            <a:r>
              <a:rPr lang="en-US" sz="115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10600" y="1333500"/>
            <a:ext cx="7034868" cy="140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9600" dirty="0">
                <a:solidFill>
                  <a:srgbClr val="2A2A2A"/>
                </a:solidFill>
                <a:latin typeface="Bahnschrift SemiBold Condensed" panose="020B0502040204020203" pitchFamily="34" charset="0"/>
              </a:rPr>
              <a:t>Icebreaker 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4027" r="24027"/>
          <a:stretch>
            <a:fillRect/>
          </a:stretch>
        </p:blipFill>
        <p:spPr>
          <a:xfrm>
            <a:off x="0" y="0"/>
            <a:ext cx="8005354" cy="102870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3E0DCF5B-8350-4D92-9CFF-685DDD92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3924300"/>
            <a:ext cx="3827492" cy="38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225393" y="1674721"/>
            <a:ext cx="980122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Scan QR …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7220" r="13172"/>
          <a:stretch>
            <a:fillRect/>
          </a:stretch>
        </p:blipFill>
        <p:spPr>
          <a:xfrm>
            <a:off x="0" y="0"/>
            <a:ext cx="5459458" cy="10287000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1BE53C22-1268-4E74-9BB8-F19DAE60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924300"/>
            <a:ext cx="381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5400" y="952500"/>
            <a:ext cx="7619148" cy="8268913"/>
            <a:chOff x="-511628" y="-2283761"/>
            <a:chExt cx="10158864" cy="11025215"/>
          </a:xfrm>
        </p:grpSpPr>
        <p:sp>
          <p:nvSpPr>
            <p:cNvPr id="3" name="TextBox 3"/>
            <p:cNvSpPr txBox="1"/>
            <p:nvPr/>
          </p:nvSpPr>
          <p:spPr>
            <a:xfrm>
              <a:off x="-511628" y="-2283761"/>
              <a:ext cx="9647236" cy="1744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00"/>
                </a:lnSpc>
              </a:pPr>
              <a:r>
                <a:rPr lang="en-US" sz="8500" dirty="0">
                  <a:solidFill>
                    <a:srgbClr val="2A2A2A"/>
                  </a:solidFill>
                  <a:latin typeface="Bahnschrift SemiBold Condensed" panose="020B0502040204020203" pitchFamily="34" charset="0"/>
                </a:rPr>
                <a:t>About this paper …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796238"/>
              <a:ext cx="9647236" cy="5945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800" dirty="0" err="1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Wanlin</a:t>
              </a: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 Gao</a:t>
              </a:r>
            </a:p>
            <a:p>
              <a:pPr>
                <a:lnSpc>
                  <a:spcPts val="3499"/>
                </a:lnSpc>
              </a:pPr>
              <a:r>
                <a:rPr lang="en-US" sz="2800" dirty="0" err="1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Minjuan</a:t>
              </a: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 Wang</a:t>
              </a:r>
            </a:p>
            <a:p>
              <a:pPr>
                <a:lnSpc>
                  <a:spcPts val="3499"/>
                </a:lnSpc>
              </a:pP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Hui Hu</a:t>
              </a:r>
            </a:p>
            <a:p>
              <a:pPr>
                <a:lnSpc>
                  <a:spcPts val="3499"/>
                </a:lnSpc>
              </a:pP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Guofeng Zhang</a:t>
              </a:r>
            </a:p>
            <a:p>
              <a:pPr>
                <a:lnSpc>
                  <a:spcPts val="3499"/>
                </a:lnSpc>
              </a:pPr>
              <a:endParaRPr lang="en-US" sz="28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>
                <a:lnSpc>
                  <a:spcPts val="3499"/>
                </a:lnSpc>
              </a:pP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Published by: </a:t>
              </a:r>
              <a:r>
                <a:rPr lang="en-US" sz="2800" dirty="0">
                  <a:solidFill>
                    <a:srgbClr val="729B7B"/>
                  </a:solidFill>
                  <a:latin typeface="Bahnschrift SemiLight" panose="020B0502040204020203" pitchFamily="34" charset="0"/>
                </a:rPr>
                <a:t>7</a:t>
              </a:r>
              <a:r>
                <a:rPr lang="en-US" sz="2800" dirty="0">
                  <a:solidFill>
                    <a:srgbClr val="A1EFB2"/>
                  </a:solidFill>
                  <a:latin typeface="Bahnschrift SemiLight" panose="020B0502040204020203" pitchFamily="34" charset="0"/>
                </a:rPr>
                <a:t> </a:t>
              </a:r>
              <a:r>
                <a:rPr lang="en-US" sz="2800" dirty="0">
                  <a:solidFill>
                    <a:srgbClr val="729B7B"/>
                  </a:solidFill>
                  <a:latin typeface="Bahnschrift SemiLight" panose="020B0502040204020203" pitchFamily="34" charset="0"/>
                </a:rPr>
                <a:t>January</a:t>
              </a:r>
              <a:r>
                <a:rPr lang="en-US" sz="2800" dirty="0">
                  <a:solidFill>
                    <a:srgbClr val="A1EFB2"/>
                  </a:solidFill>
                  <a:latin typeface="Bahnschrift SemiLight" panose="020B0502040204020203" pitchFamily="34" charset="0"/>
                </a:rPr>
                <a:t> </a:t>
              </a:r>
              <a:r>
                <a:rPr lang="en-US" sz="2800" dirty="0">
                  <a:solidFill>
                    <a:srgbClr val="729B7B"/>
                  </a:solidFill>
                  <a:latin typeface="Bahnschrift SemiLight" panose="020B0502040204020203" pitchFamily="34" charset="0"/>
                </a:rPr>
                <a:t>2019</a:t>
              </a:r>
            </a:p>
            <a:p>
              <a:pPr>
                <a:lnSpc>
                  <a:spcPts val="3499"/>
                </a:lnSpc>
              </a:pPr>
              <a:endParaRPr lang="en-US" sz="28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>
                <a:lnSpc>
                  <a:spcPts val="3499"/>
                </a:lnSpc>
              </a:pP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Article Accesses: </a:t>
              </a:r>
              <a:r>
                <a:rPr lang="en-US" sz="2800" dirty="0">
                  <a:solidFill>
                    <a:srgbClr val="729B7B"/>
                  </a:solidFill>
                  <a:latin typeface="Bahnschrift SemiLight" panose="020B0502040204020203" pitchFamily="34" charset="0"/>
                </a:rPr>
                <a:t>912</a:t>
              </a: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 </a:t>
              </a:r>
            </a:p>
            <a:p>
              <a:pPr>
                <a:lnSpc>
                  <a:spcPts val="3499"/>
                </a:lnSpc>
              </a:pP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Web of Science: </a:t>
              </a:r>
              <a:r>
                <a:rPr lang="en-US" sz="2800" dirty="0">
                  <a:solidFill>
                    <a:srgbClr val="729B7B"/>
                  </a:solidFill>
                  <a:latin typeface="Bahnschrift SemiLight" panose="020B0502040204020203" pitchFamily="34" charset="0"/>
                </a:rPr>
                <a:t>11</a:t>
              </a: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 </a:t>
              </a:r>
            </a:p>
            <a:p>
              <a:pPr>
                <a:lnSpc>
                  <a:spcPts val="3499"/>
                </a:lnSpc>
              </a:pPr>
              <a:r>
                <a:rPr lang="en-US" sz="2800" dirty="0" err="1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CrossRef</a:t>
              </a:r>
              <a:r>
                <a:rPr lang="en-US" sz="28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: </a:t>
              </a:r>
              <a:r>
                <a:rPr lang="en-US" sz="2800" dirty="0">
                  <a:solidFill>
                    <a:srgbClr val="729B7B"/>
                  </a:solidFill>
                  <a:latin typeface="Bahnschrift SemiLight" panose="020B0502040204020203" pitchFamily="34" charset="0"/>
                </a:rPr>
                <a:t>12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64238"/>
              <a:ext cx="964723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4800" dirty="0">
                  <a:solidFill>
                    <a:srgbClr val="399D4E"/>
                  </a:solidFill>
                  <a:latin typeface="Bahnschrift SemiBold Condensed" panose="020B0502040204020203" pitchFamily="34" charset="0"/>
                </a:rPr>
                <a:t>Big data analytics for MOOC video watching behavior based on Spark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34600" y="1709678"/>
            <a:ext cx="6155907" cy="6867644"/>
          </a:xfrm>
          <a:prstGeom prst="rect">
            <a:avLst/>
          </a:prstGeom>
        </p:spPr>
      </p:pic>
      <p:pic>
        <p:nvPicPr>
          <p:cNvPr id="9" name="صورة 8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6B939FB7-3602-4BAB-A8DB-F1A7B2F68F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228599" y="2351713"/>
            <a:ext cx="4953002" cy="3553788"/>
            <a:chOff x="-402510" y="0"/>
            <a:chExt cx="8721010" cy="413255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3401928"/>
              <a:ext cx="8318500" cy="73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>
                <a:lnSpc>
                  <a:spcPts val="35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Introduction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000" y="1181100"/>
            <a:ext cx="10743066" cy="4758872"/>
            <a:chOff x="0" y="0"/>
            <a:chExt cx="8321311" cy="5186623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8318500" cy="1341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Abbreviations …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811" y="2772775"/>
              <a:ext cx="8318500" cy="2413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1" lvl="1" indent="-269875">
                <a:lnSpc>
                  <a:spcPts val="35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2A2A2A"/>
                  </a:solidFill>
                  <a:latin typeface="Open Sans"/>
                </a:rPr>
                <a:t>MOOC	= Massive Open Online Courses.</a:t>
              </a:r>
            </a:p>
            <a:p>
              <a:pPr marL="539751" lvl="1" indent="-269875">
                <a:lnSpc>
                  <a:spcPts val="35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2A2A2A"/>
                  </a:solidFill>
                  <a:latin typeface="Open Sans"/>
                </a:rPr>
                <a:t>LVW	= The Length of the Video Watched.</a:t>
              </a:r>
            </a:p>
            <a:p>
              <a:pPr marL="539751" lvl="1" indent="-269875">
                <a:lnSpc>
                  <a:spcPts val="35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2A2A2A"/>
                  </a:solidFill>
                  <a:latin typeface="Open Sans"/>
                </a:rPr>
                <a:t>RDD	= The Resilient Distributed Dataset.</a:t>
              </a:r>
            </a:p>
            <a:p>
              <a:pPr marL="539751" lvl="1" indent="-269875">
                <a:lnSpc>
                  <a:spcPts val="35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2A2A2A"/>
                  </a:solidFill>
                  <a:latin typeface="Open Sans"/>
                </a:rPr>
                <a:t>JSON	= JavaScript Object Notation.</a:t>
              </a:r>
            </a:p>
            <a:p>
              <a:pPr marL="539751" lvl="1" indent="-269875">
                <a:lnSpc>
                  <a:spcPts val="35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2A2A2A"/>
                  </a:solidFill>
                  <a:latin typeface="Open Sans"/>
                </a:rPr>
                <a:t>HDFS	= Hadoop Distributed File System.</a:t>
              </a:r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893C75F4-C8AE-481E-8979-761A37EAC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86295" y="4551801"/>
            <a:ext cx="4170800" cy="4653022"/>
          </a:xfrm>
          <a:prstGeom prst="rect">
            <a:avLst/>
          </a:prstGeom>
        </p:spPr>
      </p:pic>
      <p:pic>
        <p:nvPicPr>
          <p:cNvPr id="11" name="صورة 10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3C97125-3DC4-4C87-AD14-668BD5691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228599" y="2351713"/>
            <a:ext cx="4953002" cy="3553788"/>
            <a:chOff x="-402510" y="0"/>
            <a:chExt cx="8721010" cy="413255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3401928"/>
              <a:ext cx="8318500" cy="73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>
                <a:lnSpc>
                  <a:spcPts val="35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Introduction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000" y="1181100"/>
            <a:ext cx="10743066" cy="3241596"/>
            <a:chOff x="0" y="0"/>
            <a:chExt cx="8321311" cy="3532967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8318500" cy="1341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Bahnschrift SemiBold Condensed" panose="020B0502040204020203" pitchFamily="34" charset="0"/>
                </a:rPr>
                <a:t>The Purpose …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811" y="2325379"/>
              <a:ext cx="8318500" cy="1207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/>
              <a:r>
                <a:rPr lang="en-US" sz="3600" dirty="0">
                  <a:solidFill>
                    <a:srgbClr val="2A2A2A"/>
                  </a:solidFill>
                  <a:latin typeface="Bahnschrift SemiLight" panose="020B0502040204020203" pitchFamily="34" charset="0"/>
                </a:rPr>
                <a:t>measure the effectiveness of courses delivered using MOOCs at China Agricultural University.</a:t>
              </a:r>
            </a:p>
          </p:txBody>
        </p:sp>
      </p:grpSp>
      <p:pic>
        <p:nvPicPr>
          <p:cNvPr id="11" name="صورة 10">
            <a:extLst>
              <a:ext uri="{FF2B5EF4-FFF2-40B4-BE49-F238E27FC236}">
                <a16:creationId xmlns:a16="http://schemas.microsoft.com/office/drawing/2014/main" id="{BD16D3D2-F81F-49E7-A4F3-0BCD5075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5143500"/>
            <a:ext cx="7505700" cy="4498504"/>
          </a:xfrm>
          <a:prstGeom prst="rect">
            <a:avLst/>
          </a:prstGeom>
        </p:spPr>
      </p:pic>
      <p:pic>
        <p:nvPicPr>
          <p:cNvPr id="13" name="صورة 1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C83A8D9-1511-46C5-B9DC-1E6D49CCB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2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106400" y="0"/>
            <a:ext cx="5181600" cy="1028700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13639799" y="2351713"/>
            <a:ext cx="5029201" cy="3473456"/>
            <a:chOff x="-402510" y="0"/>
            <a:chExt cx="8855177" cy="4039141"/>
          </a:xfrm>
        </p:grpSpPr>
        <p:sp>
          <p:nvSpPr>
            <p:cNvPr id="4" name="TextBox 4"/>
            <p:cNvSpPr txBox="1"/>
            <p:nvPr/>
          </p:nvSpPr>
          <p:spPr>
            <a:xfrm>
              <a:off x="134167" y="0"/>
              <a:ext cx="8318500" cy="1497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38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 02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02510" y="3401928"/>
              <a:ext cx="8318500" cy="637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>
                <a:lnSpc>
                  <a:spcPts val="35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Bahnschrift SemiBold Condensed" panose="020B0502040204020203" pitchFamily="34" charset="0"/>
                </a:rPr>
                <a:t>Methods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9681" y="2171700"/>
            <a:ext cx="1073943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600" dirty="0">
                <a:solidFill>
                  <a:srgbClr val="2A2A2A"/>
                </a:solidFill>
                <a:latin typeface="Bahnschrift SemiLight" panose="020B0502040204020203" pitchFamily="34" charset="0"/>
              </a:rPr>
              <a:t>The proposed structure for big data analysis framework in MOOC</a:t>
            </a: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310C2A54-60DF-4C5F-A21A-FEF3A643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307479"/>
            <a:ext cx="10771897" cy="3035380"/>
          </a:xfrm>
          <a:prstGeom prst="rect">
            <a:avLst/>
          </a:prstGeom>
        </p:spPr>
      </p:pic>
      <p:pic>
        <p:nvPicPr>
          <p:cNvPr id="13" name="صورة 1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1353A535-8E67-451E-A4C5-18DBB65C0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887221"/>
            <a:ext cx="18288000" cy="0"/>
          </a:xfrm>
          <a:prstGeom prst="line">
            <a:avLst/>
          </a:prstGeom>
          <a:ln w="9525" cap="rnd">
            <a:solidFill>
              <a:srgbClr val="2A2A2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474584" y="3762375"/>
            <a:ext cx="259216" cy="25921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1EFB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086600" y="4890561"/>
            <a:ext cx="3695700" cy="3506574"/>
            <a:chOff x="0" y="0"/>
            <a:chExt cx="3279211" cy="467543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3279211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3600" b="0" i="0" u="none" strike="noStrike" baseline="0" dirty="0">
                  <a:latin typeface="Bahnschrift SemiBold Condensed" panose="020B0502040204020203" pitchFamily="34" charset="0"/>
                </a:rPr>
                <a:t>Data preprocessing</a:t>
              </a:r>
              <a:endParaRPr lang="en-US" sz="5400" u="none" dirty="0">
                <a:solidFill>
                  <a:srgbClr val="2A2A2A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34093"/>
              <a:ext cx="3279211" cy="3641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ctr">
                <a:lnSpc>
                  <a:spcPts val="3079"/>
                </a:lnSpc>
                <a:buFont typeface="Wingdings" panose="05000000000000000000" pitchFamily="2" charset="2"/>
                <a:buChar char="§"/>
              </a:pPr>
              <a:endParaRPr lang="en-US" sz="24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 marL="285750" indent="-285750" algn="ctr">
                <a:lnSpc>
                  <a:spcPts val="3079"/>
                </a:lnSpc>
                <a:buFont typeface="Wingdings" panose="05000000000000000000" pitchFamily="2" charset="2"/>
                <a:buChar char="§"/>
              </a:pPr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Computational tools—Spark</a:t>
              </a:r>
              <a:endParaRPr lang="en-US" sz="2400" b="0" i="0" u="none" strike="noStrike" baseline="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 marL="285750" indent="-285750" algn="ctr">
                <a:lnSpc>
                  <a:spcPts val="3079"/>
                </a:lnSpc>
                <a:buFont typeface="Wingdings" panose="05000000000000000000" pitchFamily="2" charset="2"/>
                <a:buChar char="§"/>
              </a:pPr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Standardize data</a:t>
              </a:r>
              <a:endParaRPr lang="en-US" sz="24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 marL="285750" indent="-285750" algn="ctr">
                <a:lnSpc>
                  <a:spcPts val="3079"/>
                </a:lnSpc>
                <a:buFont typeface="Wingdings" panose="05000000000000000000" pitchFamily="2" charset="2"/>
                <a:buChar char="§"/>
              </a:pPr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Feature selection</a:t>
              </a:r>
              <a:endParaRPr lang="en-US" sz="2400" b="0" i="0" u="none" strike="noStrike" baseline="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 marL="285750" indent="-285750" algn="ctr">
                <a:lnSpc>
                  <a:spcPts val="3079"/>
                </a:lnSpc>
                <a:buFont typeface="Wingdings" panose="05000000000000000000" pitchFamily="2" charset="2"/>
                <a:buChar char="§"/>
              </a:pPr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Error analysis and processing</a:t>
              </a:r>
              <a:endParaRPr lang="en-US" sz="24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95500" y="4890561"/>
            <a:ext cx="3086100" cy="2250186"/>
            <a:chOff x="0" y="0"/>
            <a:chExt cx="3279211" cy="300024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3279211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3600" b="0" i="0" u="none" strike="noStrike" baseline="0" dirty="0">
                  <a:latin typeface="Bahnschrift SemiBold Condensed" panose="020B0502040204020203" pitchFamily="34" charset="0"/>
                </a:rPr>
                <a:t>Data collection</a:t>
              </a:r>
              <a:endParaRPr lang="en-US" sz="5400" u="none" dirty="0">
                <a:solidFill>
                  <a:srgbClr val="2A2A2A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30477"/>
              <a:ext cx="3279211" cy="196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The </a:t>
              </a:r>
              <a:r>
                <a:rPr lang="en-US" sz="2400" b="0" i="0" u="none" strike="noStrike" baseline="0" dirty="0" err="1">
                  <a:latin typeface="Bahnschrift SemiLight" panose="020B0502040204020203" pitchFamily="34" charset="0"/>
                </a:rPr>
                <a:t>cauX</a:t>
              </a:r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 dataset has 29,059,818 log</a:t>
              </a:r>
            </a:p>
            <a:p>
              <a:pPr algn="ctr"/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data and contains 11 attributes</a:t>
              </a:r>
              <a:endParaRPr lang="en-US" sz="2800" u="none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01600" y="4890561"/>
            <a:ext cx="3695700" cy="3786650"/>
            <a:chOff x="0" y="0"/>
            <a:chExt cx="3279211" cy="504886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3279211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3600" b="0" i="0" u="none" strike="noStrike" baseline="0" dirty="0">
                  <a:latin typeface="Bahnschrift SemiBold Condensed" panose="020B0502040204020203" pitchFamily="34" charset="0"/>
                </a:rPr>
                <a:t>Data analysis algorithms</a:t>
              </a:r>
              <a:endParaRPr lang="en-US" sz="5400" u="none" dirty="0">
                <a:solidFill>
                  <a:srgbClr val="2A2A2A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34092"/>
              <a:ext cx="3279211" cy="401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endParaRPr lang="en-US" sz="24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 algn="ctr">
                <a:lnSpc>
                  <a:spcPts val="3079"/>
                </a:lnSpc>
              </a:pPr>
              <a:endParaRPr lang="en-US" sz="24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 marL="342900" indent="-342900" algn="ctr">
                <a:buFont typeface="Wingdings" panose="05000000000000000000" pitchFamily="2" charset="2"/>
                <a:buChar char="§"/>
              </a:pPr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The time distribution characteristics </a:t>
              </a:r>
            </a:p>
            <a:p>
              <a:pPr marL="342900" indent="-342900" algn="ctr">
                <a:buFont typeface="Wingdings" panose="05000000000000000000" pitchFamily="2" charset="2"/>
                <a:buChar char="§"/>
              </a:pPr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Video length distribution characteristics </a:t>
              </a:r>
            </a:p>
            <a:p>
              <a:pPr marL="342900" indent="-342900" algn="ctr">
                <a:buFont typeface="Wingdings" panose="05000000000000000000" pitchFamily="2" charset="2"/>
                <a:buChar char="§"/>
              </a:pPr>
              <a:r>
                <a:rPr lang="en-US" sz="2400" b="0" i="0" u="none" strike="noStrike" baseline="0" dirty="0">
                  <a:latin typeface="Bahnschrift SemiLight" panose="020B0502040204020203" pitchFamily="34" charset="0"/>
                </a:rPr>
                <a:t>Entropy weight method</a:t>
              </a:r>
              <a:endParaRPr lang="en-US" sz="2400" b="0" i="0" u="none" strike="noStrike" baseline="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  <a:p>
              <a:pPr algn="ctr"/>
              <a:endParaRPr lang="en-US" sz="2400" dirty="0">
                <a:solidFill>
                  <a:srgbClr val="2A2A2A"/>
                </a:solidFill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794347"/>
            <a:ext cx="1420079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2A2A2A"/>
                </a:solidFill>
                <a:latin typeface="Open Sans"/>
              </a:rPr>
              <a:t>  02 </a:t>
            </a:r>
          </a:p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2A2A2A"/>
                </a:solidFill>
                <a:latin typeface="Open Sans"/>
              </a:rPr>
              <a:t>Methods …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014392" y="3762375"/>
            <a:ext cx="259216" cy="25921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1EFB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4447384" y="3762375"/>
            <a:ext cx="259216" cy="259216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1EFB2"/>
            </a:solidFill>
          </p:spPr>
        </p:sp>
      </p:grpSp>
      <p:pic>
        <p:nvPicPr>
          <p:cNvPr id="31" name="صورة 30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0CA2EF83-B86D-4622-93BA-4A3EB4176F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57" y="283074"/>
            <a:ext cx="857250" cy="8299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2273</TotalTime>
  <Words>486</Words>
  <Application>Microsoft Office PowerPoint</Application>
  <PresentationFormat>مخصص</PresentationFormat>
  <Paragraphs>112</Paragraphs>
  <Slides>23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23</vt:i4>
      </vt:variant>
    </vt:vector>
  </HeadingPairs>
  <TitlesOfParts>
    <vt:vector size="31" baseType="lpstr">
      <vt:lpstr>Wingdings</vt:lpstr>
      <vt:lpstr>Open Sans</vt:lpstr>
      <vt:lpstr>AdvPTimes</vt:lpstr>
      <vt:lpstr>Bahnschrift SemiLight</vt:lpstr>
      <vt:lpstr>Arial</vt:lpstr>
      <vt:lpstr>Calibri</vt:lpstr>
      <vt:lpstr>Bahnschrift SemiBold Condensed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انترنت الاشياء في التعليم</dc:title>
  <dc:creator>bsmh</dc:creator>
  <cp:lastModifiedBy>Basmah Alqahtani</cp:lastModifiedBy>
  <cp:revision>4</cp:revision>
  <dcterms:created xsi:type="dcterms:W3CDTF">2006-08-16T00:00:00Z</dcterms:created>
  <dcterms:modified xsi:type="dcterms:W3CDTF">2022-04-19T21:11:42Z</dcterms:modified>
  <dc:identifier>DAEi39rUAzc</dc:identifier>
</cp:coreProperties>
</file>